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353" r:id="rId2"/>
    <p:sldId id="354" r:id="rId3"/>
    <p:sldId id="465" r:id="rId4"/>
    <p:sldId id="466" r:id="rId5"/>
    <p:sldId id="460" r:id="rId6"/>
    <p:sldId id="357" r:id="rId7"/>
    <p:sldId id="461" r:id="rId8"/>
    <p:sldId id="462" r:id="rId9"/>
    <p:sldId id="449" r:id="rId10"/>
    <p:sldId id="450" r:id="rId11"/>
    <p:sldId id="451" r:id="rId12"/>
    <p:sldId id="452" r:id="rId13"/>
    <p:sldId id="453" r:id="rId14"/>
    <p:sldId id="455" r:id="rId15"/>
    <p:sldId id="456" r:id="rId16"/>
    <p:sldId id="358" r:id="rId17"/>
    <p:sldId id="419" r:id="rId18"/>
    <p:sldId id="440" r:id="rId19"/>
    <p:sldId id="421" r:id="rId20"/>
    <p:sldId id="397" r:id="rId21"/>
    <p:sldId id="362" r:id="rId22"/>
    <p:sldId id="363" r:id="rId23"/>
    <p:sldId id="399" r:id="rId24"/>
    <p:sldId id="441" r:id="rId25"/>
    <p:sldId id="376" r:id="rId26"/>
    <p:sldId id="377" r:id="rId27"/>
    <p:sldId id="378" r:id="rId28"/>
    <p:sldId id="379" r:id="rId29"/>
    <p:sldId id="380" r:id="rId30"/>
    <p:sldId id="381" r:id="rId31"/>
    <p:sldId id="407" r:id="rId32"/>
    <p:sldId id="444" r:id="rId33"/>
    <p:sldId id="458" r:id="rId34"/>
    <p:sldId id="457" r:id="rId35"/>
    <p:sldId id="433" r:id="rId36"/>
    <p:sldId id="459" r:id="rId37"/>
    <p:sldId id="431" r:id="rId38"/>
    <p:sldId id="384" r:id="rId39"/>
    <p:sldId id="385" r:id="rId40"/>
    <p:sldId id="405" r:id="rId41"/>
    <p:sldId id="432" r:id="rId42"/>
    <p:sldId id="386" r:id="rId43"/>
    <p:sldId id="445" r:id="rId44"/>
    <p:sldId id="388" r:id="rId45"/>
    <p:sldId id="389" r:id="rId46"/>
    <p:sldId id="390" r:id="rId47"/>
    <p:sldId id="446" r:id="rId48"/>
    <p:sldId id="391" r:id="rId49"/>
    <p:sldId id="392" r:id="rId50"/>
    <p:sldId id="393" r:id="rId51"/>
    <p:sldId id="427"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465"/>
            <p14:sldId id="466"/>
            <p14:sldId id="460"/>
            <p14:sldId id="357"/>
            <p14:sldId id="461"/>
            <p14:sldId id="462"/>
            <p14:sldId id="449"/>
            <p14:sldId id="450"/>
            <p14:sldId id="451"/>
            <p14:sldId id="452"/>
            <p14:sldId id="453"/>
            <p14:sldId id="455"/>
            <p14:sldId id="456"/>
            <p14:sldId id="358"/>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07"/>
            <p14:sldId id="444"/>
            <p14:sldId id="458"/>
            <p14:sldId id="457"/>
            <p14:sldId id="433"/>
            <p14:sldId id="459"/>
            <p14:sldId id="431"/>
            <p14:sldId id="384"/>
            <p14:sldId id="385"/>
            <p14:sldId id="405"/>
            <p14:sldId id="432"/>
            <p14:sldId id="386"/>
            <p14:sldId id="445"/>
            <p14:sldId id="388"/>
            <p14:sldId id="389"/>
            <p14:sldId id="390"/>
            <p14:sldId id="446"/>
            <p14:sldId id="391"/>
            <p14:sldId id="392"/>
            <p14:sldId id="393"/>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4"/>
    <p:restoredTop sz="86409"/>
  </p:normalViewPr>
  <p:slideViewPr>
    <p:cSldViewPr snapToGrid="0" snapToObjects="1">
      <p:cViewPr>
        <p:scale>
          <a:sx n="74" d="100"/>
          <a:sy n="74" d="100"/>
        </p:scale>
        <p:origin x="320" y="368"/>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726A0FC-3897-3F4A-8DB4-CF08560D767F}" type="presOf" srcId="{7BABA94F-3B88-5845-BE88-1043EEE9DDE1}" destId="{86CD1AAC-1201-B945-A0F5-9B1D4E17B982}"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4EC21200-9002-7843-B1CD-364BAD033978}" type="presOf" srcId="{6B2C7B10-2486-2749-824E-4ECF63F188E7}" destId="{5E6F8342-0C42-CB49-AB86-9C2409CD562A}"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9EF0EFDC-D782-524E-A2A1-964988D4ACA6}" type="presOf" srcId="{75291EA0-FDC9-A84C-8E81-8D8ECD2C41A6}" destId="{6EA24521-7529-2B49-8F59-324D62183B0B}"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FE6E5D1F-8E6C-FD4F-9A74-65EA60FF8AAA}" srcId="{610D2A57-BC58-4E45-8CC9-065A178C4609}" destId="{34DCBFAB-429A-564F-ACD2-F7F3A81D4A42}" srcOrd="2" destOrd="0" parTransId="{F147D81D-7D50-CD4E-8372-88F67B9C0CF6}" sibTransId="{EFFF68FB-07EE-D341-B3C6-B21F193B2564}"/>
    <dgm:cxn modelId="{346BBDFB-B2F9-0149-A0A9-DDFD262578A6}" type="presOf" srcId="{5BE74CE3-AC9D-404C-AB8C-688C58CBE2B0}" destId="{E7AAC2C1-C051-8746-95D9-DD64A6ADE916}"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9062A81C-A698-6C41-BFC5-183915965C16}" type="presOf" srcId="{739843C2-1205-8947-A10D-693A73A80382}" destId="{D5313FD4-D7D4-7A45-AADB-665DBE19C843}"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EE0B06E4-A666-8E4C-9E93-61F3AFA9790E}" srcId="{C9BEED41-111A-264A-984E-EEE6474C202A}" destId="{739843C2-1205-8947-A10D-693A73A80382}" srcOrd="2" destOrd="0" parTransId="{5BE74CE3-AC9D-404C-AB8C-688C58CBE2B0}" sibTransId="{EDC02564-4150-DD4F-8985-8A99F00F6DE4}"/>
    <dgm:cxn modelId="{7AF7B6A5-AF84-9845-B7B3-30BED06B6113}" type="presOf" srcId="{FDE5276D-A341-0440-AFFB-0FF31A494436}" destId="{41D01198-0532-4547-BF61-28DF60A72740}"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F7AAAD67-0370-7F4D-84C2-E0ED9A9DE479}" type="presOf" srcId="{16611E94-E813-EF4B-A72E-2A713458BDD8}" destId="{90709758-67C6-F741-A244-E4A48F8590FD}"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D27C5761-B0BA-3D45-B831-177BA298801A}" type="presOf" srcId="{652E7BF3-F793-7C4E-BA7A-F672B9D9A9F5}" destId="{C1280613-E2A2-CF47-9BE0-F74C40B0E987}" srcOrd="0" destOrd="0" presId="urn:microsoft.com/office/officeart/2005/8/layout/hierarchy1"/>
    <dgm:cxn modelId="{E326ADEF-03E1-354C-A978-5A2D1AE8BC85}" type="presOf" srcId="{30AC8B80-5DA3-F341-85E9-25000439D5C8}" destId="{5E689400-6392-C34C-9EE3-2BE7052EE8BD}"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D869D51D-AB63-F046-9E78-C756CE127924}" type="presOf" srcId="{F5804185-AEA8-0C45-8308-5BFE90C0261F}" destId="{0C786DCD-5F36-7F46-81F5-557AAE0D4D84}" srcOrd="0" destOrd="0" presId="urn:microsoft.com/office/officeart/2005/8/layout/hierarchy1"/>
    <dgm:cxn modelId="{B4E2A3BB-4788-6544-A7C3-63D3E7A1E6A6}" type="presOf" srcId="{610D2A57-BC58-4E45-8CC9-065A178C4609}" destId="{E1094566-3EAF-EA4C-84AA-5819C9756AC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40DC102A-85BC-AA4E-8F94-028DF8D3A766}" type="presOf" srcId="{C9BEED41-111A-264A-984E-EEE6474C202A}" destId="{4F04B79D-2E61-E444-A584-29E608087AEA}"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58CE7069-0051-934D-A0FF-8E76E49F48CF}" type="presOf" srcId="{884385BB-DF63-254A-BC7B-DE1D7DF3B435}" destId="{1D795A4A-0259-6C4D-AEF3-8233477576CE}" srcOrd="0" destOrd="0" presId="urn:microsoft.com/office/officeart/2005/8/layout/hierarchy1"/>
    <dgm:cxn modelId="{35DE2044-5F83-8E4C-B362-05282ED91EF9}" type="presOf" srcId="{1DE0C72F-044E-5B43-97BF-EB100DF75DDC}" destId="{4EBD9872-CBBB-1D4D-818A-2EBC726A5CF3}"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16</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17</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50</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卓央</a:t>
            </a:r>
            <a:endParaRPr lang="en-US" altLang="ja-JP" dirty="0" smtClean="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a:off x="3097752" y="4879723"/>
            <a:ext cx="2551926" cy="1722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7" y="2511562"/>
            <a:ext cx="1371591" cy="236851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６</a:t>
            </a:r>
            <a:r>
              <a:rPr kumimoji="1" lang="ja-JP" altLang="en-US" sz="6600" dirty="0" smtClean="0"/>
              <a:t>人</a:t>
            </a:r>
            <a:endParaRPr kumimoji="1" lang="ja-JP" altLang="en-US" sz="6600" dirty="0"/>
          </a:p>
        </p:txBody>
      </p:sp>
      <p:cxnSp>
        <p:nvCxnSpPr>
          <p:cNvPr id="4" name="直線コネクタ 3"/>
          <p:cNvCxnSpPr/>
          <p:nvPr/>
        </p:nvCxnSpPr>
        <p:spPr bwMode="auto">
          <a:xfrm>
            <a:off x="3115793" y="3572445"/>
            <a:ext cx="1316703" cy="196294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直線コネクタ 6"/>
          <p:cNvCxnSpPr/>
          <p:nvPr/>
        </p:nvCxnSpPr>
        <p:spPr bwMode="auto">
          <a:xfrm flipV="1">
            <a:off x="4432496" y="3572445"/>
            <a:ext cx="1162293" cy="201450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直線コネクタ 21"/>
          <p:cNvCxnSpPr/>
          <p:nvPr/>
        </p:nvCxnSpPr>
        <p:spPr bwMode="auto">
          <a:xfrm flipV="1">
            <a:off x="3035389" y="2573753"/>
            <a:ext cx="1210384" cy="99504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a:off x="3138791" y="3548542"/>
            <a:ext cx="2455998" cy="2390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直線コネクタ 27"/>
          <p:cNvCxnSpPr/>
          <p:nvPr/>
        </p:nvCxnSpPr>
        <p:spPr bwMode="auto">
          <a:xfrm flipH="1" flipV="1">
            <a:off x="4273882" y="2508325"/>
            <a:ext cx="139754" cy="302706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線コネクタ 28"/>
          <p:cNvCxnSpPr/>
          <p:nvPr/>
        </p:nvCxnSpPr>
        <p:spPr bwMode="auto">
          <a:xfrm flipV="1">
            <a:off x="3090161" y="3592697"/>
            <a:ext cx="2559517" cy="128702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H="1" flipV="1">
            <a:off x="5602417" y="3538042"/>
            <a:ext cx="43741" cy="13305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直線コネクタ 30"/>
          <p:cNvCxnSpPr/>
          <p:nvPr/>
        </p:nvCxnSpPr>
        <p:spPr bwMode="auto">
          <a:xfrm flipV="1">
            <a:off x="4422078" y="4896949"/>
            <a:ext cx="1202209" cy="63843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flipV="1">
            <a:off x="3066735" y="4868631"/>
            <a:ext cx="1390966" cy="6667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線コネクタ 37"/>
          <p:cNvCxnSpPr/>
          <p:nvPr/>
        </p:nvCxnSpPr>
        <p:spPr bwMode="auto">
          <a:xfrm>
            <a:off x="3043309" y="3589042"/>
            <a:ext cx="46852" cy="129103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p:nvPr/>
        </p:nvCxnSpPr>
        <p:spPr bwMode="auto">
          <a:xfrm>
            <a:off x="4261759" y="2511560"/>
            <a:ext cx="1365539" cy="105764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a:off x="3062690" y="3575681"/>
            <a:ext cx="2561597" cy="130339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フリーフォーム 5"/>
          <p:cNvSpPr/>
          <p:nvPr/>
        </p:nvSpPr>
        <p:spPr bwMode="auto">
          <a:xfrm>
            <a:off x="2849621" y="446178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403268" y="446246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2833870" y="3161118"/>
            <a:ext cx="512583"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403268" y="314626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186086" y="510057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526822" y="3488026"/>
            <a:ext cx="1502377" cy="1107996"/>
          </a:xfrm>
          <a:prstGeom prst="rect">
            <a:avLst/>
          </a:prstGeom>
          <a:solidFill>
            <a:schemeClr val="bg1"/>
          </a:solidFill>
        </p:spPr>
        <p:txBody>
          <a:bodyPr wrap="square" rtlCol="0">
            <a:spAutoFit/>
          </a:bodyPr>
          <a:lstStyle/>
          <a:p>
            <a:pPr algn="ctr"/>
            <a:r>
              <a:rPr kumimoji="1" lang="en-US" altLang="ja-JP" sz="6600" smtClean="0">
                <a:latin typeface="HGMaruGothicMPRO" charset="-128"/>
                <a:ea typeface="HGMaruGothicMPRO" charset="-128"/>
                <a:cs typeface="HGMaruGothicMPRO" charset="-128"/>
              </a:rPr>
              <a:t>15</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4926206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p:cNvCxnSpPr/>
          <p:nvPr/>
        </p:nvCxnSpPr>
        <p:spPr bwMode="auto">
          <a:xfrm>
            <a:off x="4315160" y="1807315"/>
            <a:ext cx="1045432" cy="37878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コネクタ 9"/>
          <p:cNvCxnSpPr/>
          <p:nvPr/>
        </p:nvCxnSpPr>
        <p:spPr bwMode="auto">
          <a:xfrm>
            <a:off x="5372876" y="2186095"/>
            <a:ext cx="660699" cy="103133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コネクタ 16"/>
          <p:cNvCxnSpPr/>
          <p:nvPr/>
        </p:nvCxnSpPr>
        <p:spPr bwMode="auto">
          <a:xfrm flipH="1">
            <a:off x="5781801" y="3217429"/>
            <a:ext cx="251774" cy="10700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コネクタ 18"/>
          <p:cNvCxnSpPr/>
          <p:nvPr/>
        </p:nvCxnSpPr>
        <p:spPr bwMode="auto">
          <a:xfrm flipH="1">
            <a:off x="5064330" y="4245991"/>
            <a:ext cx="731048" cy="7868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直線コネクタ 20"/>
          <p:cNvCxnSpPr/>
          <p:nvPr/>
        </p:nvCxnSpPr>
        <p:spPr bwMode="auto">
          <a:xfrm flipH="1">
            <a:off x="3820583" y="4975145"/>
            <a:ext cx="1243747" cy="576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flipH="1" flipV="1">
            <a:off x="2934448" y="4394853"/>
            <a:ext cx="914227" cy="6379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線コネクタ 24"/>
          <p:cNvCxnSpPr/>
          <p:nvPr/>
        </p:nvCxnSpPr>
        <p:spPr bwMode="auto">
          <a:xfrm flipH="1" flipV="1">
            <a:off x="2682676" y="3297361"/>
            <a:ext cx="241387" cy="10974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直線コネクタ 26"/>
          <p:cNvCxnSpPr/>
          <p:nvPr/>
        </p:nvCxnSpPr>
        <p:spPr bwMode="auto">
          <a:xfrm flipV="1">
            <a:off x="2682676" y="2314359"/>
            <a:ext cx="498183" cy="98300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V="1">
            <a:off x="3180859" y="1807315"/>
            <a:ext cx="1134301" cy="50704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kumimoji="1" lang="en-US" altLang="ja-JP" sz="6600" dirty="0" smtClean="0"/>
              <a:t>9</a:t>
            </a:r>
            <a:r>
              <a:rPr kumimoji="1" lang="ja-JP" altLang="en-US" sz="6600" dirty="0" smtClean="0"/>
              <a:t>人</a:t>
            </a:r>
            <a:endParaRPr kumimoji="1" lang="ja-JP" altLang="en-US" sz="5400" dirty="0"/>
          </a:p>
        </p:txBody>
      </p:sp>
      <p:cxnSp>
        <p:nvCxnSpPr>
          <p:cNvPr id="33" name="直線コネクタ 32"/>
          <p:cNvCxnSpPr/>
          <p:nvPr/>
        </p:nvCxnSpPr>
        <p:spPr bwMode="auto">
          <a:xfrm>
            <a:off x="4299548" y="1758736"/>
            <a:ext cx="765357" cy="321640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a:off x="3829947" y="1758736"/>
            <a:ext cx="475849" cy="330312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コネクタ 36"/>
          <p:cNvCxnSpPr/>
          <p:nvPr/>
        </p:nvCxnSpPr>
        <p:spPr bwMode="auto">
          <a:xfrm flipH="1" flipV="1">
            <a:off x="3216559" y="2314359"/>
            <a:ext cx="632116" cy="274749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線コネクタ 38"/>
          <p:cNvCxnSpPr/>
          <p:nvPr/>
        </p:nvCxnSpPr>
        <p:spPr bwMode="auto">
          <a:xfrm flipV="1">
            <a:off x="3218518" y="2188868"/>
            <a:ext cx="2110655" cy="12549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直線コネクタ 40"/>
          <p:cNvCxnSpPr/>
          <p:nvPr/>
        </p:nvCxnSpPr>
        <p:spPr bwMode="auto">
          <a:xfrm>
            <a:off x="5342538" y="2188868"/>
            <a:ext cx="425898" cy="205712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直線コネクタ 46"/>
          <p:cNvCxnSpPr/>
          <p:nvPr/>
        </p:nvCxnSpPr>
        <p:spPr bwMode="auto">
          <a:xfrm flipH="1" flipV="1">
            <a:off x="2934448" y="4394853"/>
            <a:ext cx="2144034" cy="5802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直線コネクタ 48"/>
          <p:cNvCxnSpPr/>
          <p:nvPr/>
        </p:nvCxnSpPr>
        <p:spPr bwMode="auto">
          <a:xfrm flipV="1">
            <a:off x="2934448" y="2387607"/>
            <a:ext cx="282111" cy="200724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直線コネクタ 50"/>
          <p:cNvCxnSpPr/>
          <p:nvPr/>
        </p:nvCxnSpPr>
        <p:spPr bwMode="auto">
          <a:xfrm flipV="1">
            <a:off x="2718376" y="1817797"/>
            <a:ext cx="1596784" cy="153054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直線コネクタ 52"/>
          <p:cNvCxnSpPr/>
          <p:nvPr/>
        </p:nvCxnSpPr>
        <p:spPr bwMode="auto">
          <a:xfrm>
            <a:off x="4331197" y="1807315"/>
            <a:ext cx="1683649" cy="141011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直線コネクタ 54"/>
          <p:cNvCxnSpPr/>
          <p:nvPr/>
        </p:nvCxnSpPr>
        <p:spPr bwMode="auto">
          <a:xfrm flipH="1">
            <a:off x="5078482" y="3217429"/>
            <a:ext cx="936364" cy="171616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直線コネクタ 57"/>
          <p:cNvCxnSpPr/>
          <p:nvPr/>
        </p:nvCxnSpPr>
        <p:spPr bwMode="auto">
          <a:xfrm>
            <a:off x="2742466" y="3348342"/>
            <a:ext cx="1070509" cy="171351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flipV="1">
            <a:off x="3820583" y="4245991"/>
            <a:ext cx="1961218" cy="81586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コネクタ 61"/>
          <p:cNvCxnSpPr/>
          <p:nvPr/>
        </p:nvCxnSpPr>
        <p:spPr bwMode="auto">
          <a:xfrm flipH="1">
            <a:off x="2718376" y="2186095"/>
            <a:ext cx="2642216" cy="112829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直線コネクタ 64"/>
          <p:cNvCxnSpPr/>
          <p:nvPr/>
        </p:nvCxnSpPr>
        <p:spPr bwMode="auto">
          <a:xfrm flipH="1">
            <a:off x="5064330" y="2186095"/>
            <a:ext cx="278208" cy="27890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直線コネクタ 66"/>
          <p:cNvCxnSpPr/>
          <p:nvPr/>
        </p:nvCxnSpPr>
        <p:spPr bwMode="auto">
          <a:xfrm flipH="1" flipV="1">
            <a:off x="2723737" y="3314390"/>
            <a:ext cx="2370782" cy="16607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直線コネクタ 68"/>
          <p:cNvCxnSpPr/>
          <p:nvPr/>
        </p:nvCxnSpPr>
        <p:spPr bwMode="auto">
          <a:xfrm>
            <a:off x="4329272" y="1824344"/>
            <a:ext cx="1466106" cy="24712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直線コネクタ 70"/>
          <p:cNvCxnSpPr/>
          <p:nvPr/>
        </p:nvCxnSpPr>
        <p:spPr bwMode="auto">
          <a:xfrm flipH="1">
            <a:off x="2936408" y="1817797"/>
            <a:ext cx="1409090" cy="25770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直線コネクタ 72"/>
          <p:cNvCxnSpPr/>
          <p:nvPr/>
        </p:nvCxnSpPr>
        <p:spPr bwMode="auto">
          <a:xfrm flipV="1">
            <a:off x="2924063" y="4287484"/>
            <a:ext cx="2871850" cy="1073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直線コネクタ 74"/>
          <p:cNvCxnSpPr/>
          <p:nvPr/>
        </p:nvCxnSpPr>
        <p:spPr bwMode="auto">
          <a:xfrm>
            <a:off x="3277720" y="2387607"/>
            <a:ext cx="2517658" cy="190800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線コネクタ 76"/>
          <p:cNvCxnSpPr/>
          <p:nvPr/>
        </p:nvCxnSpPr>
        <p:spPr bwMode="auto">
          <a:xfrm flipH="1" flipV="1">
            <a:off x="3252259" y="2385212"/>
            <a:ext cx="1842260" cy="254838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コネクタ 78"/>
          <p:cNvCxnSpPr>
            <a:endCxn id="14" idx="3"/>
          </p:cNvCxnSpPr>
          <p:nvPr/>
        </p:nvCxnSpPr>
        <p:spPr bwMode="auto">
          <a:xfrm flipH="1">
            <a:off x="3886326" y="2186095"/>
            <a:ext cx="1454603" cy="27026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線コネクタ 80"/>
          <p:cNvCxnSpPr/>
          <p:nvPr/>
        </p:nvCxnSpPr>
        <p:spPr bwMode="auto">
          <a:xfrm flipH="1">
            <a:off x="2908026" y="2186095"/>
            <a:ext cx="2464850" cy="222578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3" name="直線コネクタ 82"/>
          <p:cNvCxnSpPr/>
          <p:nvPr/>
        </p:nvCxnSpPr>
        <p:spPr bwMode="auto">
          <a:xfrm flipH="1" flipV="1">
            <a:off x="3204335" y="2320670"/>
            <a:ext cx="2833988" cy="91167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コネクタ 84"/>
          <p:cNvCxnSpPr/>
          <p:nvPr/>
        </p:nvCxnSpPr>
        <p:spPr bwMode="auto">
          <a:xfrm flipH="1">
            <a:off x="2682676" y="3231165"/>
            <a:ext cx="3332170" cy="6619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線コネクタ 86"/>
          <p:cNvCxnSpPr/>
          <p:nvPr/>
        </p:nvCxnSpPr>
        <p:spPr bwMode="auto">
          <a:xfrm flipH="1">
            <a:off x="2924063" y="3229850"/>
            <a:ext cx="3090783" cy="117729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直線コネクタ 88"/>
          <p:cNvCxnSpPr/>
          <p:nvPr/>
        </p:nvCxnSpPr>
        <p:spPr bwMode="auto">
          <a:xfrm flipH="1">
            <a:off x="3812975" y="3217429"/>
            <a:ext cx="2220600" cy="181540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コネクタ 90"/>
          <p:cNvCxnSpPr/>
          <p:nvPr/>
        </p:nvCxnSpPr>
        <p:spPr bwMode="auto">
          <a:xfrm flipH="1" flipV="1">
            <a:off x="2682676" y="3341610"/>
            <a:ext cx="3112702" cy="9043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 name="フリーフォーム 4"/>
          <p:cNvSpPr/>
          <p:nvPr/>
        </p:nvSpPr>
        <p:spPr bwMode="auto">
          <a:xfrm>
            <a:off x="5768436" y="2792719"/>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 name="フリーフォーム 5"/>
          <p:cNvSpPr/>
          <p:nvPr/>
        </p:nvSpPr>
        <p:spPr bwMode="auto">
          <a:xfrm>
            <a:off x="2441628" y="286734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2934448" y="191105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53138" y="137606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4817920" y="456745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96128" y="175873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2688038" y="400967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3566565" y="462866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5522026" y="383923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テキスト ボックス 58"/>
          <p:cNvSpPr txBox="1"/>
          <p:nvPr/>
        </p:nvSpPr>
        <p:spPr>
          <a:xfrm>
            <a:off x="3613111" y="280795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36</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1853183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sz="6600" dirty="0" smtClean="0"/>
              <a:t>12</a:t>
            </a:r>
            <a:r>
              <a:rPr kumimoji="1" lang="ja-JP" altLang="en-US" sz="6600" dirty="0" smtClean="0"/>
              <a:t>人</a:t>
            </a:r>
            <a:endParaRPr kumimoji="1" lang="ja-JP" altLang="en-US" sz="5400" dirty="0"/>
          </a:p>
        </p:txBody>
      </p:sp>
      <p:sp>
        <p:nvSpPr>
          <p:cNvPr id="8" name="フリーフォーム 7"/>
          <p:cNvSpPr/>
          <p:nvPr/>
        </p:nvSpPr>
        <p:spPr bwMode="auto">
          <a:xfrm>
            <a:off x="4398193" y="109546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フリーフォーム 51"/>
          <p:cNvSpPr/>
          <p:nvPr/>
        </p:nvSpPr>
        <p:spPr bwMode="auto">
          <a:xfrm>
            <a:off x="4398191" y="407712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フリーフォーム 53"/>
          <p:cNvSpPr/>
          <p:nvPr/>
        </p:nvSpPr>
        <p:spPr bwMode="auto">
          <a:xfrm>
            <a:off x="5652298" y="3312802"/>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フリーフォーム 55"/>
          <p:cNvSpPr/>
          <p:nvPr/>
        </p:nvSpPr>
        <p:spPr bwMode="auto">
          <a:xfrm>
            <a:off x="2696383" y="261033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フリーフォーム 56"/>
          <p:cNvSpPr/>
          <p:nvPr/>
        </p:nvSpPr>
        <p:spPr bwMode="auto">
          <a:xfrm>
            <a:off x="5068300" y="14085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5585087" y="18763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フリーフォーム 62"/>
          <p:cNvSpPr/>
          <p:nvPr/>
        </p:nvSpPr>
        <p:spPr bwMode="auto">
          <a:xfrm>
            <a:off x="5849180" y="259460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フリーフォーム 63"/>
          <p:cNvSpPr/>
          <p:nvPr/>
        </p:nvSpPr>
        <p:spPr bwMode="auto">
          <a:xfrm>
            <a:off x="5092266" y="384099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フリーフォーム 65"/>
          <p:cNvSpPr/>
          <p:nvPr/>
        </p:nvSpPr>
        <p:spPr bwMode="auto">
          <a:xfrm>
            <a:off x="3558333" y="384794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2977424" y="336066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フリーフォーム 69"/>
          <p:cNvSpPr/>
          <p:nvPr/>
        </p:nvSpPr>
        <p:spPr bwMode="auto">
          <a:xfrm>
            <a:off x="3040701" y="182471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3646979" y="134569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テキスト ボックス 73"/>
          <p:cNvSpPr txBox="1"/>
          <p:nvPr/>
        </p:nvSpPr>
        <p:spPr>
          <a:xfrm>
            <a:off x="3721139" y="241438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66</a:t>
            </a:r>
            <a:endParaRPr kumimoji="1" lang="ja-JP" altLang="en-US" sz="6600" dirty="0">
              <a:latin typeface="HGMaruGothicMPRO" charset="-128"/>
              <a:ea typeface="HGMaruGothicMPRO" charset="-128"/>
              <a:cs typeface="HGMaruGothicMPRO" charset="-128"/>
            </a:endParaRPr>
          </a:p>
        </p:txBody>
      </p:sp>
      <p:sp>
        <p:nvSpPr>
          <p:cNvPr id="9" name="正方形/長方形 8"/>
          <p:cNvSpPr/>
          <p:nvPr/>
        </p:nvSpPr>
        <p:spPr>
          <a:xfrm>
            <a:off x="451107" y="4512418"/>
            <a:ext cx="8386987" cy="2062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ja-JP" altLang="en-US" sz="3200" dirty="0">
                <a:latin typeface="HGMaruGothicMPRO" charset="-128"/>
                <a:ea typeface="HGMaruGothicMPRO" charset="-128"/>
                <a:cs typeface="HGMaruGothicMPRO" charset="-128"/>
              </a:rPr>
              <a:t>メンバー</a:t>
            </a:r>
            <a:r>
              <a:rPr lang="ja-JP" altLang="en-US" sz="3200" dirty="0" smtClean="0">
                <a:latin typeface="HGMaruGothicMPRO" charset="-128"/>
                <a:ea typeface="HGMaruGothicMPRO" charset="-128"/>
                <a:cs typeface="HGMaruGothicMPRO" charset="-128"/>
              </a:rPr>
              <a:t>か</a:t>
            </a:r>
            <a:r>
              <a:rPr lang="en-US" altLang="ja-JP" sz="3200" dirty="0" smtClean="0">
                <a:latin typeface="HGMaruGothicMPRO" charset="-128"/>
                <a:ea typeface="HGMaruGothicMPRO" charset="-128"/>
                <a:cs typeface="HGMaruGothicMPRO" charset="-128"/>
              </a:rPr>
              <a:t>9</a:t>
            </a:r>
            <a:r>
              <a:rPr lang="ja-JP" altLang="en-US" sz="3200" dirty="0" smtClean="0">
                <a:latin typeface="HGMaruGothicMPRO" charset="-128"/>
                <a:ea typeface="HGMaruGothicMPRO" charset="-128"/>
                <a:cs typeface="HGMaruGothicMPRO" charset="-128"/>
              </a:rPr>
              <a:t>人</a:t>
            </a:r>
            <a:r>
              <a:rPr lang="ja-JP" altLang="en-US" sz="3200" dirty="0">
                <a:latin typeface="HGMaruGothicMPRO" charset="-128"/>
                <a:ea typeface="HGMaruGothicMPRO" charset="-128"/>
                <a:cs typeface="HGMaruGothicMPRO" charset="-128"/>
              </a:rPr>
              <a:t>を</a:t>
            </a:r>
            <a:r>
              <a:rPr lang="ja-JP" altLang="en-US" sz="3200" dirty="0" smtClean="0">
                <a:latin typeface="HGMaruGothicMPRO" charset="-128"/>
                <a:ea typeface="HGMaruGothicMPRO" charset="-128"/>
                <a:cs typeface="HGMaruGothicMPRO" charset="-128"/>
              </a:rPr>
              <a:t>超えた場合</a:t>
            </a:r>
            <a:r>
              <a:rPr lang="ja-JP" altLang="en-US" sz="3200" dirty="0">
                <a:latin typeface="HGMaruGothicMPRO" charset="-128"/>
                <a:ea typeface="HGMaruGothicMPRO" charset="-128"/>
                <a:cs typeface="HGMaruGothicMPRO" charset="-128"/>
              </a:rPr>
              <a:t>は、調整の機会が多くなってしまう。また、チームの規模が大きいと、経験的プロセスの</a:t>
            </a:r>
            <a:r>
              <a:rPr lang="ja-JP" altLang="en-US" sz="3200" dirty="0" smtClean="0">
                <a:latin typeface="HGMaruGothicMPRO" charset="-128"/>
                <a:ea typeface="HGMaruGothicMPRO" charset="-128"/>
                <a:cs typeface="HGMaruGothicMPRO" charset="-128"/>
              </a:rPr>
              <a:t>管理</a:t>
            </a:r>
            <a:r>
              <a:rPr lang="ja-JP" altLang="en-US" sz="3200" dirty="0">
                <a:latin typeface="HGMaruGothicMPRO" charset="-128"/>
                <a:ea typeface="HGMaruGothicMPRO" charset="-128"/>
                <a:cs typeface="HGMaruGothicMPRO" charset="-128"/>
              </a:rPr>
              <a:t>が複雑になってしまう。 </a:t>
            </a:r>
          </a:p>
        </p:txBody>
      </p:sp>
      <p:sp>
        <p:nvSpPr>
          <p:cNvPr id="16" name="テキスト ボックス 15"/>
          <p:cNvSpPr txBox="1"/>
          <p:nvPr/>
        </p:nvSpPr>
        <p:spPr>
          <a:xfrm>
            <a:off x="5770907" y="6081642"/>
            <a:ext cx="2954655" cy="461665"/>
          </a:xfrm>
          <a:prstGeom prst="rect">
            <a:avLst/>
          </a:prstGeom>
          <a:noFill/>
        </p:spPr>
        <p:txBody>
          <a:bodyPr wrap="none" rtlCol="0">
            <a:spAutoFit/>
          </a:bodyPr>
          <a:lstStyle/>
          <a:p>
            <a:r>
              <a:rPr lang="ja-JP" altLang="en-US" sz="2400" dirty="0" smtClean="0">
                <a:solidFill>
                  <a:schemeClr val="bg1"/>
                </a:solidFill>
                <a:latin typeface="HGMaruGothicMPRO" charset="-128"/>
                <a:ea typeface="HGMaruGothicMPRO" charset="-128"/>
                <a:cs typeface="HGMaruGothicMPRO" charset="-128"/>
              </a:rPr>
              <a:t>（スクラムガイド）</a:t>
            </a:r>
            <a:endParaRPr kumimoji="1" lang="ja-JP" altLang="en-US" sz="2400" dirty="0">
              <a:solidFill>
                <a:schemeClr val="bg1"/>
              </a:solidFill>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9915711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733345" cy="6457988"/>
          </a:xfrm>
        </p:spPr>
        <p:txBody>
          <a:bodyPr/>
          <a:lstStyle/>
          <a:p>
            <a:pPr lvl="0" algn="ctr"/>
            <a:r>
              <a:rPr lang="ja-JP" altLang="en-US" sz="7200" dirty="0"/>
              <a:t>大人数</a:t>
            </a:r>
            <a:r>
              <a:rPr lang="ja-JP" altLang="en-US" sz="7200" dirty="0" smtClean="0"/>
              <a:t>で</a:t>
            </a:r>
            <a:r>
              <a:rPr lang="en-US" altLang="ja-JP" sz="7200" dirty="0" smtClean="0"/>
              <a:t/>
            </a:r>
            <a:br>
              <a:rPr lang="en-US" altLang="ja-JP" sz="7200" dirty="0" smtClean="0"/>
            </a:br>
            <a:r>
              <a:rPr lang="ja-JP" altLang="en-US" sz="7200" dirty="0" smtClean="0"/>
              <a:t>開発するには</a:t>
            </a:r>
            <a:r>
              <a:rPr lang="en-US" altLang="ja-JP" sz="7200" dirty="0" smtClean="0"/>
              <a:t/>
            </a:r>
            <a:br>
              <a:rPr lang="en-US" altLang="ja-JP" sz="7200" dirty="0" smtClean="0"/>
            </a:br>
            <a:r>
              <a:rPr lang="ja-JP" altLang="en-US" sz="7200" dirty="0" smtClean="0"/>
              <a:t>分割</a:t>
            </a:r>
            <a:r>
              <a:rPr lang="ja-JP" altLang="en-US" sz="7200" dirty="0"/>
              <a:t>が</a:t>
            </a:r>
            <a:r>
              <a:rPr lang="ja-JP" altLang="en-US" sz="7200" dirty="0" smtClean="0"/>
              <a:t>必要</a:t>
            </a:r>
            <a:endParaRPr kumimoji="1" lang="ja-JP" altLang="en-US" sz="7200" dirty="0"/>
          </a:p>
        </p:txBody>
      </p:sp>
    </p:spTree>
    <p:extLst>
      <p:ext uri="{BB962C8B-B14F-4D97-AF65-F5344CB8AC3E}">
        <p14:creationId xmlns:p14="http://schemas.microsoft.com/office/powerpoint/2010/main" val="13918829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コンウェイの法則</a:t>
            </a:r>
            <a:endParaRPr kumimoji="1" lang="ja-JP" altLang="en-US" dirty="0"/>
          </a:p>
        </p:txBody>
      </p:sp>
      <p:sp>
        <p:nvSpPr>
          <p:cNvPr id="3" name="コンテンツ プレースホルダー 2"/>
          <p:cNvSpPr>
            <a:spLocks noGrp="1"/>
          </p:cNvSpPr>
          <p:nvPr>
            <p:ph idx="1"/>
          </p:nvPr>
        </p:nvSpPr>
        <p:spPr>
          <a:xfrm>
            <a:off x="237509" y="4009823"/>
            <a:ext cx="8652159" cy="2573856"/>
          </a:xfrm>
        </p:spPr>
        <p:txBody>
          <a:bodyPr/>
          <a:lstStyle/>
          <a:p>
            <a:pPr marL="446088" indent="-446088" fontAlgn="auto">
              <a:spcBef>
                <a:spcPts val="0"/>
              </a:spcBef>
              <a:spcAft>
                <a:spcPts val="0"/>
              </a:spcAft>
              <a:buSzTx/>
              <a:buFont typeface="Arial" charset="0"/>
              <a:buChar char="•"/>
            </a:pPr>
            <a:r>
              <a:rPr lang="ja-JP" altLang="en-US" sz="4000" smtClean="0"/>
              <a:t>組織</a:t>
            </a:r>
            <a:r>
              <a:rPr lang="ja-JP" altLang="en-US" sz="4000" dirty="0" smtClean="0"/>
              <a:t>とプロセスにも相性がある</a:t>
            </a:r>
            <a:endParaRPr lang="en-US" altLang="ja-JP" sz="4000" dirty="0" smtClean="0"/>
          </a:p>
          <a:p>
            <a:pPr marL="446088" indent="-446088" fontAlgn="auto">
              <a:spcBef>
                <a:spcPts val="0"/>
              </a:spcBef>
              <a:spcAft>
                <a:spcPts val="0"/>
              </a:spcAft>
              <a:buSzTx/>
              <a:buFont typeface="Arial" charset="0"/>
              <a:buChar char="•"/>
            </a:pPr>
            <a:r>
              <a:rPr kumimoji="1" lang="ja-JP" altLang="en-US" sz="4000" dirty="0" smtClean="0"/>
              <a:t>組織改編にはコストを伴う</a:t>
            </a:r>
            <a:endParaRPr lang="en-US" altLang="ja-JP" sz="4000" dirty="0"/>
          </a:p>
        </p:txBody>
      </p:sp>
      <p:sp>
        <p:nvSpPr>
          <p:cNvPr id="4" name="正方形/長方形 3"/>
          <p:cNvSpPr/>
          <p:nvPr/>
        </p:nvSpPr>
        <p:spPr>
          <a:xfrm>
            <a:off x="396815" y="1242204"/>
            <a:ext cx="8367623"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25438"/>
            <a:r>
              <a:rPr lang="ja-JP" altLang="en-US" sz="4000" dirty="0"/>
              <a:t>アーキテクチャは組織にしたがう</a:t>
            </a:r>
            <a:endParaRPr lang="en-US" altLang="ja-JP" sz="4000" dirty="0"/>
          </a:p>
          <a:p>
            <a:pPr marL="325438"/>
            <a:r>
              <a:rPr lang="ja-JP" altLang="en-US" sz="4000" dirty="0"/>
              <a:t>組織はアーキテクチャにしたがう</a:t>
            </a:r>
            <a:endParaRPr lang="en-US" altLang="ja-JP" sz="4000" dirty="0"/>
          </a:p>
        </p:txBody>
      </p:sp>
    </p:spTree>
    <p:extLst>
      <p:ext uri="{BB962C8B-B14F-4D97-AF65-F5344CB8AC3E}">
        <p14:creationId xmlns:p14="http://schemas.microsoft.com/office/powerpoint/2010/main" val="10884936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コンウェイの法則</a:t>
            </a:r>
            <a:endParaRPr kumimoji="1" lang="ja-JP" altLang="en-US" dirty="0"/>
          </a:p>
        </p:txBody>
      </p:sp>
      <p:sp>
        <p:nvSpPr>
          <p:cNvPr id="3" name="コンテンツ プレースホルダー 2"/>
          <p:cNvSpPr>
            <a:spLocks noGrp="1"/>
          </p:cNvSpPr>
          <p:nvPr>
            <p:ph idx="1"/>
          </p:nvPr>
        </p:nvSpPr>
        <p:spPr>
          <a:xfrm>
            <a:off x="237509" y="4009823"/>
            <a:ext cx="8652159" cy="2573856"/>
          </a:xfrm>
        </p:spPr>
        <p:txBody>
          <a:bodyPr/>
          <a:lstStyle/>
          <a:p>
            <a:pPr marL="446088" indent="-446088" fontAlgn="auto">
              <a:spcBef>
                <a:spcPts val="0"/>
              </a:spcBef>
              <a:spcAft>
                <a:spcPts val="0"/>
              </a:spcAft>
              <a:buSzTx/>
              <a:buFont typeface="Arial" charset="0"/>
              <a:buChar char="•"/>
            </a:pPr>
            <a:r>
              <a:rPr lang="ja-JP" altLang="en-US" sz="4000" dirty="0" smtClean="0"/>
              <a:t>組織とプロセスにも相性がある</a:t>
            </a:r>
            <a:endParaRPr lang="en-US" altLang="ja-JP" sz="4000" dirty="0" smtClean="0"/>
          </a:p>
          <a:p>
            <a:pPr marL="446088" indent="-446088" fontAlgn="auto">
              <a:spcBef>
                <a:spcPts val="0"/>
              </a:spcBef>
              <a:spcAft>
                <a:spcPts val="0"/>
              </a:spcAft>
              <a:buSzTx/>
              <a:buFont typeface="Arial" charset="0"/>
              <a:buChar char="•"/>
            </a:pPr>
            <a:r>
              <a:rPr kumimoji="1" lang="ja-JP" altLang="en-US" sz="4000" dirty="0" smtClean="0"/>
              <a:t>組織改編にはコストを伴う</a:t>
            </a:r>
            <a:endParaRPr lang="en-US" altLang="ja-JP" sz="4000" dirty="0"/>
          </a:p>
        </p:txBody>
      </p:sp>
      <p:sp>
        <p:nvSpPr>
          <p:cNvPr id="4" name="正方形/長方形 3"/>
          <p:cNvSpPr/>
          <p:nvPr/>
        </p:nvSpPr>
        <p:spPr>
          <a:xfrm>
            <a:off x="396815" y="1242204"/>
            <a:ext cx="8367623"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25438"/>
            <a:r>
              <a:rPr lang="ja-JP" altLang="en-US" sz="4000" dirty="0"/>
              <a:t>アーキテクチャは組織にしたがう</a:t>
            </a:r>
            <a:endParaRPr lang="en-US" altLang="ja-JP" sz="4000" dirty="0"/>
          </a:p>
          <a:p>
            <a:pPr marL="325438"/>
            <a:r>
              <a:rPr lang="ja-JP" altLang="en-US" sz="4000" dirty="0"/>
              <a:t>組織はアーキテクチャにしたがう</a:t>
            </a:r>
            <a:endParaRPr lang="en-US" altLang="ja-JP" sz="4000" dirty="0"/>
          </a:p>
        </p:txBody>
      </p:sp>
      <p:sp>
        <p:nvSpPr>
          <p:cNvPr id="5" name="テキスト ボックス 4"/>
          <p:cNvSpPr txBox="1"/>
          <p:nvPr/>
        </p:nvSpPr>
        <p:spPr>
          <a:xfrm rot="21268725">
            <a:off x="178412" y="2515790"/>
            <a:ext cx="8770350"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marL="273050"/>
            <a:r>
              <a:rPr kumimoji="1" lang="ja-JP" altLang="en-US" sz="3600" dirty="0" smtClean="0">
                <a:latin typeface="HGMaruGothicMPRO" charset="-128"/>
                <a:ea typeface="HGMaruGothicMPRO" charset="-128"/>
                <a:cs typeface="HGMaruGothicMPRO" charset="-128"/>
              </a:rPr>
              <a:t>適当に分けて、後で改善では済まない</a:t>
            </a:r>
            <a:endParaRPr kumimoji="1" lang="en-US" altLang="ja-JP" sz="3600" dirty="0" smtClean="0">
              <a:latin typeface="HGMaruGothicMPRO" charset="-128"/>
              <a:ea typeface="HGMaruGothicMPRO" charset="-128"/>
              <a:cs typeface="HGMaruGothicMPRO" charset="-128"/>
            </a:endParaRPr>
          </a:p>
          <a:p>
            <a:pPr marL="273050"/>
            <a:r>
              <a:rPr lang="ja-JP" altLang="en-US" sz="3600" dirty="0" smtClean="0">
                <a:latin typeface="HGMaruGothicMPRO" charset="-128"/>
                <a:ea typeface="HGMaruGothicMPRO" charset="-128"/>
                <a:cs typeface="HGMaruGothicMPRO" charset="-128"/>
              </a:rPr>
              <a:t>チーム分割</a:t>
            </a:r>
            <a:r>
              <a:rPr kumimoji="1" lang="ja-JP" altLang="en-US" sz="3600" dirty="0" smtClean="0">
                <a:latin typeface="HGMaruGothicMPRO" charset="-128"/>
                <a:ea typeface="HGMaruGothicMPRO" charset="-128"/>
                <a:cs typeface="HGMaruGothicMPRO" charset="-128"/>
              </a:rPr>
              <a:t>のパターンを知っておきたい</a:t>
            </a:r>
            <a:endParaRPr kumimoji="1" lang="en-US" altLang="ja-JP" sz="36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43922070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500996" y="1020119"/>
            <a:ext cx="7389005" cy="11882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9956052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イベント概要</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lang="en-US" altLang="ja-JP" dirty="0" smtClean="0"/>
              <a:t>Nexus</a:t>
            </a:r>
            <a:r>
              <a:rPr lang="ja-JP" altLang="en-US" dirty="0" smtClean="0"/>
              <a:t>スプリントプランニング</a:t>
            </a:r>
            <a:endParaRPr lang="en-US" altLang="ja-JP" dirty="0" smtClean="0"/>
          </a:p>
          <a:p>
            <a:r>
              <a:rPr lang="en-US" altLang="ja-JP" dirty="0" smtClean="0"/>
              <a:t>Nexus</a:t>
            </a:r>
            <a:r>
              <a:rPr lang="ja-JP" altLang="en-US" dirty="0" smtClean="0"/>
              <a:t>デイリースクラム</a:t>
            </a:r>
            <a:endParaRPr lang="en-US" altLang="ja-JP" dirty="0" smtClean="0"/>
          </a:p>
          <a:p>
            <a:r>
              <a:rPr lang="en-US" altLang="ja-JP" dirty="0" smtClean="0"/>
              <a:t>Nexus</a:t>
            </a:r>
            <a:r>
              <a:rPr lang="ja-JP" altLang="en-US" dirty="0" smtClean="0"/>
              <a:t>スプリントレビュー</a:t>
            </a:r>
            <a:endParaRPr kumimoji="1" lang="en-US" altLang="ja-JP" dirty="0" smtClean="0"/>
          </a:p>
          <a:p>
            <a:r>
              <a:rPr kumimoji="1" lang="en-US" altLang="ja-JP" dirty="0" smtClean="0"/>
              <a:t>Nexus</a:t>
            </a:r>
            <a:r>
              <a:rPr kumimoji="1" lang="ja-JP" altLang="en-US" dirty="0" smtClean="0"/>
              <a:t>スプリントレトロスペクティブ</a:t>
            </a:r>
            <a:endParaRPr lang="en-US" altLang="ja-JP" dirty="0"/>
          </a:p>
          <a:p>
            <a:r>
              <a:rPr lang="ja-JP" altLang="en-US" smtClean="0"/>
              <a:t>リファインメント</a:t>
            </a:r>
            <a:endParaRPr lang="en-US" altLang="ja-JP" dirty="0" smtClean="0"/>
          </a:p>
        </p:txBody>
      </p:sp>
    </p:spTree>
    <p:extLst>
      <p:ext uri="{BB962C8B-B14F-4D97-AF65-F5344CB8AC3E}">
        <p14:creationId xmlns:p14="http://schemas.microsoft.com/office/powerpoint/2010/main" val="6566638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代表者</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endParaRPr lang="en-US" altLang="ja-JP" dirty="0"/>
          </a:p>
          <a:p>
            <a:pPr rtl="0" eaLnBrk="1" fontAlgn="base" hangingPunct="1"/>
            <a:endParaRPr lang="en-US" altLang="ja-JP" sz="3200" dirty="0" smtClean="0">
              <a:effectLst/>
            </a:endParaRPr>
          </a:p>
          <a:p>
            <a:pPr rtl="0" eaLnBrk="1" fontAlgn="base" hangingPunct="1"/>
            <a:endParaRPr lang="en-US" altLang="ja-JP" sz="3200" dirty="0"/>
          </a:p>
          <a:p>
            <a:pPr rtl="0" eaLnBrk="1" fontAlgn="base" hangingPunct="1"/>
            <a:endParaRPr lang="en-US" altLang="ja-JP" sz="3200" dirty="0" smtClean="0">
              <a:effectLst/>
            </a:endParaRPr>
          </a:p>
          <a:p>
            <a:pPr rtl="0" eaLnBrk="1" fontAlgn="base" hangingPunct="1"/>
            <a:endParaRPr lang="en-US" altLang="ja-JP" sz="3200" dirty="0" smtClean="0">
              <a:effectLst/>
            </a:endParaRPr>
          </a:p>
          <a:p>
            <a:pPr rtl="0" eaLnBrk="1" fontAlgn="base" hangingPunct="1"/>
            <a:r>
              <a:rPr lang="ja-JP" altLang="en-US" sz="3200" dirty="0" smtClean="0"/>
              <a:t>各チームで</a:t>
            </a:r>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15112963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スプリントプランニング１</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a:t>
            </a:r>
            <a:endParaRPr lang="ja-JP" altLang="en-US" sz="3200" dirty="0" smtClean="0">
              <a:effectLst/>
            </a:endParaRPr>
          </a:p>
          <a:p>
            <a:endParaRPr kumimoji="1" lang="ja-JP" altLang="en-US" sz="3200" dirty="0"/>
          </a:p>
          <a:p>
            <a:r>
              <a:rPr lang="ja-JP" altLang="en-US" dirty="0"/>
              <a:t>成果物</a:t>
            </a:r>
            <a:endParaRPr lang="en-US" altLang="ja-JP" dirty="0"/>
          </a:p>
          <a:p>
            <a:pPr lvl="1"/>
            <a:r>
              <a:rPr lang="en-US" altLang="ja-JP" dirty="0"/>
              <a:t>Nexus</a:t>
            </a:r>
            <a:r>
              <a:rPr lang="ja-JP" altLang="en-US" dirty="0" smtClean="0"/>
              <a:t>ゴール</a:t>
            </a:r>
            <a:endParaRPr lang="en-US" altLang="ja-JP" dirty="0"/>
          </a:p>
          <a:p>
            <a:pPr rtl="0" eaLnBrk="1" fontAlgn="base" hangingPunct="1"/>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 name="正方形/長方形 4"/>
          <p:cNvSpPr/>
          <p:nvPr/>
        </p:nvSpPr>
        <p:spPr bwMode="auto">
          <a:xfrm>
            <a:off x="424914" y="1020119"/>
            <a:ext cx="1852860" cy="177483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572246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r>
              <a:rPr kumimoji="1" lang="en-US" altLang="ja-JP" sz="4400" dirty="0" smtClean="0"/>
              <a:t>2</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1" y="1673525"/>
            <a:ext cx="6508709" cy="484539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でスプリントプランニングを実施する</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lvl="1"/>
            <a:r>
              <a:rPr lang="ja-JP" altLang="en-US" dirty="0"/>
              <a:t>他のチームと情報交換する。</a:t>
            </a:r>
            <a:endParaRPr lang="en-US" altLang="ja-JP" dirty="0"/>
          </a:p>
          <a:p>
            <a:pPr lvl="1"/>
            <a:r>
              <a:rPr lang="ja-JP" altLang="en-US" dirty="0"/>
              <a:t>同じ場所で実施すると新しく発見した依存関係が共有できる</a:t>
            </a:r>
            <a:r>
              <a:rPr lang="ja-JP" altLang="en-US" dirty="0" smtClean="0"/>
              <a:t>。</a:t>
            </a:r>
            <a:endParaRPr lang="en-US" altLang="ja-JP" dirty="0" smtClean="0"/>
          </a:p>
          <a:p>
            <a:pPr lvl="1"/>
            <a:endParaRPr lang="en-US" altLang="ja-JP" sz="3200" dirty="0">
              <a:effectLst/>
            </a:endParaRPr>
          </a:p>
          <a:p>
            <a:r>
              <a:rPr lang="ja-JP" altLang="en-US" dirty="0" smtClean="0"/>
              <a:t>成果物</a:t>
            </a:r>
            <a:r>
              <a:rPr lang="en-US" altLang="ja-JP" dirty="0" smtClean="0"/>
              <a:t>(</a:t>
            </a:r>
            <a:r>
              <a:rPr lang="ja-JP" altLang="en-US" dirty="0" smtClean="0"/>
              <a:t>チーム毎</a:t>
            </a:r>
            <a:r>
              <a:rPr lang="en-US" altLang="ja-JP" dirty="0" smtClean="0"/>
              <a:t>)</a:t>
            </a:r>
            <a:endParaRPr lang="en-US" altLang="ja-JP" dirty="0"/>
          </a:p>
          <a:p>
            <a:pPr lvl="1"/>
            <a:r>
              <a:rPr lang="ja-JP" altLang="en-US" dirty="0" smtClean="0"/>
              <a:t>スプリントゴール</a:t>
            </a:r>
            <a:endParaRPr lang="en-US" altLang="ja-JP" dirty="0" smtClean="0"/>
          </a:p>
          <a:p>
            <a:pPr lvl="1"/>
            <a:r>
              <a:rPr lang="ja-JP" altLang="en-US" dirty="0" smtClean="0"/>
              <a:t>スプリントバックログ</a:t>
            </a: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正方形/長方形 29"/>
          <p:cNvSpPr/>
          <p:nvPr/>
        </p:nvSpPr>
        <p:spPr bwMode="auto">
          <a:xfrm>
            <a:off x="165660" y="3883807"/>
            <a:ext cx="2215631" cy="243072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チーム</a:t>
            </a:r>
            <a:r>
              <a:rPr kumimoji="1" lang="ja-JP" altLang="en-US" sz="3200" dirty="0" smtClean="0">
                <a:solidFill>
                  <a:schemeClr val="tx1"/>
                </a:solidFill>
                <a:effectLst/>
                <a:sym typeface="ヒラギノ角ゴ Pro W3" charset="0"/>
              </a:rPr>
              <a:t>の</a:t>
            </a:r>
            <a:r>
              <a:rPr kumimoji="1" lang="ja-JP" altLang="en-US" sz="3200" dirty="0" smtClean="0">
                <a:solidFill>
                  <a:schemeClr val="tx1"/>
                </a:solidFill>
                <a:effectLst/>
                <a:sym typeface="ヒラギノ角ゴ Pro W3" charset="0"/>
              </a:rPr>
              <a:t>代表者（毎日）</a:t>
            </a:r>
            <a:endParaRPr kumimoji="1" lang="en-US" altLang="ja-JP" sz="3200" dirty="0" smtClean="0">
              <a:solidFill>
                <a:schemeClr val="tx1"/>
              </a:solidFill>
              <a:effectLst/>
              <a:sym typeface="ヒラギノ角ゴ Pro W3" charset="0"/>
            </a:endParaRPr>
          </a:p>
          <a:p>
            <a:pPr rtl="0" eaLnBrk="1" fontAlgn="base" hangingPunct="1"/>
            <a:endParaRPr lang="en-US" altLang="ja-JP" sz="3200" dirty="0"/>
          </a:p>
          <a:p>
            <a:pPr rtl="0" eaLnBrk="1" fontAlgn="base" hangingPunct="1"/>
            <a:r>
              <a:rPr kumimoji="1" lang="ja-JP" altLang="en-US" sz="3200" dirty="0" smtClean="0">
                <a:solidFill>
                  <a:schemeClr val="tx1"/>
                </a:solidFill>
                <a:effectLst/>
                <a:sym typeface="ヒラギノ角ゴ Pro W3" charset="0"/>
              </a:rPr>
              <a:t>問題</a:t>
            </a:r>
            <a:r>
              <a:rPr kumimoji="1" lang="ja-JP" altLang="en-US" sz="3200" dirty="0" smtClean="0">
                <a:solidFill>
                  <a:schemeClr val="tx1"/>
                </a:solidFill>
                <a:effectLst/>
                <a:sym typeface="ヒラギノ角ゴ Pro W3" charset="0"/>
              </a:rPr>
              <a:t>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0787275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各チームのスプリントレビューは置き換えられる。</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614812" y="170272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582550" y="169004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1814871" y="236310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「スクラムガイド」より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r>
              <a:rPr lang="ja-JP" altLang="en-US" sz="4000" dirty="0" smtClean="0"/>
              <a:t>」</a:t>
            </a:r>
            <a:endParaRPr lang="en-US" altLang="ja-JP" sz="4000" dirty="0" smtClean="0"/>
          </a:p>
        </p:txBody>
      </p:sp>
      <p:sp>
        <p:nvSpPr>
          <p:cNvPr id="4" name="正方形/長方形 3"/>
          <p:cNvSpPr/>
          <p:nvPr/>
        </p:nvSpPr>
        <p:spPr bwMode="auto">
          <a:xfrm rot="503130">
            <a:off x="578184" y="2975601"/>
            <a:ext cx="7970808" cy="1449330"/>
          </a:xfrm>
          <a:prstGeom prst="rect">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smtClean="0">
                <a:ln>
                  <a:noFill/>
                </a:ln>
                <a:solidFill>
                  <a:schemeClr val="bg1"/>
                </a:solidFill>
                <a:effectLst/>
                <a:latin typeface="HGMaruGothicMPRO" charset="-128"/>
                <a:ea typeface="HGMaruGothicMPRO" charset="-128"/>
                <a:cs typeface="HGMaruGothicMPRO" charset="-128"/>
                <a:sym typeface="ヒラギノ角ゴ Pro W3" charset="0"/>
              </a:rPr>
              <a:t>自分</a:t>
            </a:r>
            <a:r>
              <a:rPr kumimoji="0" lang="ja-JP" altLang="en-US" sz="4200" b="0" i="0" u="none" strike="noStrike" cap="none" normalizeH="0" baseline="0" dirty="0" smtClean="0">
                <a:ln>
                  <a:noFill/>
                </a:ln>
                <a:solidFill>
                  <a:schemeClr val="bg1"/>
                </a:solidFill>
                <a:effectLst/>
                <a:latin typeface="HGMaruGothicMPRO" charset="-128"/>
                <a:ea typeface="HGMaruGothicMPRO" charset="-128"/>
                <a:cs typeface="HGMaruGothicMPRO" charset="-128"/>
                <a:sym typeface="ヒラギノ角ゴ Pro W3" charset="0"/>
              </a:rPr>
              <a:t>で考えながらやってる？</a:t>
            </a:r>
            <a:endParaRPr kumimoji="0" lang="ja-JP" altLang="en-US" sz="4200" b="0" i="0" u="none" strike="noStrike" cap="none" normalizeH="0" baseline="0" dirty="0">
              <a:ln>
                <a:noFill/>
              </a:ln>
              <a:solidFill>
                <a:schemeClr val="bg1"/>
              </a:solidFill>
              <a:effectLst/>
              <a:latin typeface="HGMaruGothicMPRO" charset="-128"/>
              <a:ea typeface="HGMaruGothicMPRO" charset="-128"/>
              <a:cs typeface="HGMaruGothicMPRO" charset="-128"/>
              <a:sym typeface="ヒラギノ角ゴ Pro W3" charset="0"/>
            </a:endParaRPr>
          </a:p>
        </p:txBody>
      </p:sp>
    </p:spTree>
    <p:extLst>
      <p:ext uri="{BB962C8B-B14F-4D97-AF65-F5344CB8AC3E}">
        <p14:creationId xmlns:p14="http://schemas.microsoft.com/office/powerpoint/2010/main" val="44140376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endParaRPr lang="en-US" altLang="ja-JP" dirty="0"/>
          </a:p>
          <a:p>
            <a:endParaRPr lang="en-US" altLang="ja-JP" dirty="0" smtClean="0"/>
          </a:p>
          <a:p>
            <a:r>
              <a:rPr kumimoji="1" lang="ja-JP" altLang="en-US" dirty="0" smtClean="0"/>
              <a:t>スクラムチーム個別のレトロスペクティブを実施する。</a:t>
            </a:r>
            <a:endParaRPr kumimoji="1" lang="en-US" altLang="ja-JP" dirty="0" smtClean="0"/>
          </a:p>
          <a:p>
            <a:endParaRPr kumimoji="1" lang="en-US" altLang="ja-JP" dirty="0" smtClean="0"/>
          </a:p>
          <a:p>
            <a:r>
              <a:rPr lang="ja-JP" altLang="en-US" dirty="0" smtClean="0"/>
              <a:t>代表者が集まり必要なアクションの見える化、追跡について合意する。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marL="503012" indent="-514350">
              <a:buFont typeface="+mj-lt"/>
              <a:buAutoNum type="arabicPeriod"/>
            </a:pPr>
            <a:r>
              <a:rPr lang="ja-JP" altLang="en-US" dirty="0" smtClean="0"/>
              <a:t>十分</a:t>
            </a:r>
            <a:r>
              <a:rPr lang="ja-JP" altLang="en-US" dirty="0"/>
              <a:t>に詳細</a:t>
            </a:r>
            <a:r>
              <a:rPr lang="ja-JP" altLang="en-US" dirty="0" smtClean="0"/>
              <a:t>になるまで分解する。</a:t>
            </a:r>
            <a:endParaRPr lang="en-US" altLang="ja-JP" dirty="0" smtClean="0"/>
          </a:p>
          <a:p>
            <a:pPr marL="577850" lvl="1" indent="-260350"/>
            <a:r>
              <a:rPr lang="ja-JP" altLang="en-US" dirty="0" smtClean="0"/>
              <a:t>担当するチームを予測するために必要になる。 </a:t>
            </a:r>
            <a:endParaRPr lang="en-US" altLang="ja-JP" dirty="0"/>
          </a:p>
          <a:p>
            <a:pPr marL="577850" lvl="1" indent="-260350"/>
            <a:endParaRPr lang="en-US" altLang="ja-JP" dirty="0"/>
          </a:p>
          <a:p>
            <a:pPr marL="503012" indent="-514350">
              <a:buFont typeface="+mj-lt"/>
              <a:buAutoNum type="arabicPeriod"/>
            </a:pPr>
            <a:r>
              <a:rPr lang="ja-JP" altLang="en-US" dirty="0" smtClean="0"/>
              <a:t>依存</a:t>
            </a:r>
            <a:r>
              <a:rPr lang="ja-JP" altLang="en-US" dirty="0"/>
              <a:t>関係を特定</a:t>
            </a:r>
            <a:r>
              <a:rPr lang="ja-JP" altLang="en-US" dirty="0" smtClean="0"/>
              <a:t>して見える</a:t>
            </a:r>
            <a:r>
              <a:rPr lang="ja-JP" altLang="en-US" dirty="0"/>
              <a:t>化する。</a:t>
            </a:r>
            <a:endParaRPr lang="en-US" altLang="ja-JP" sz="4000" dirty="0"/>
          </a:p>
          <a:p>
            <a:pPr lvl="1"/>
            <a:r>
              <a:rPr lang="ja-JP" altLang="en-US" dirty="0" smtClean="0"/>
              <a:t>作業順番</a:t>
            </a:r>
            <a:r>
              <a:rPr lang="ja-JP" altLang="en-US" dirty="0"/>
              <a:t>や割り当てを見直し、</a:t>
            </a:r>
            <a:r>
              <a:rPr lang="ja-JP" altLang="en-US" dirty="0" smtClean="0"/>
              <a:t>チーム間の依存</a:t>
            </a:r>
            <a:r>
              <a:rPr lang="ja-JP" altLang="en-US" dirty="0"/>
              <a:t>関係を最小化するために、</a:t>
            </a:r>
            <a:r>
              <a:rPr lang="ja-JP" altLang="en-US" dirty="0" smtClean="0"/>
              <a:t>これらの情報</a:t>
            </a:r>
            <a:r>
              <a:rPr lang="ja-JP" altLang="en-US" dirty="0"/>
              <a:t>が必要となる。 </a:t>
            </a:r>
          </a:p>
          <a:p>
            <a:pPr lvl="2"/>
            <a:endParaRPr lang="en-US" altLang="ja-JP" dirty="0"/>
          </a:p>
          <a:p>
            <a:pPr marL="750887" lvl="1" indent="-514350">
              <a:buFont typeface="+mj-lt"/>
              <a:buAutoNum type="arabicPeriod"/>
            </a:pPr>
            <a:endParaRPr lang="en-US" altLang="ja-JP" dirty="0"/>
          </a:p>
        </p:txBody>
      </p:sp>
    </p:spTree>
    <p:extLst>
      <p:ext uri="{BB962C8B-B14F-4D97-AF65-F5344CB8AC3E}">
        <p14:creationId xmlns:p14="http://schemas.microsoft.com/office/powerpoint/2010/main" val="16014944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バックログとスプリントゴール</a:t>
            </a:r>
            <a:endParaRPr kumimoji="1" lang="ja-JP" altLang="en-US" dirty="0"/>
          </a:p>
        </p:txBody>
      </p:sp>
      <p:graphicFrame>
        <p:nvGraphicFramePr>
          <p:cNvPr id="4" name="表 3"/>
          <p:cNvGraphicFramePr>
            <a:graphicFrameLocks noGrp="1"/>
          </p:cNvGraphicFramePr>
          <p:nvPr>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972059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1811542496"/>
              </p:ext>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483750" y="2150741"/>
            <a:ext cx="7389005" cy="6787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1647801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
        <p:nvSpPr>
          <p:cNvPr id="6" name="正方形/長方形 5"/>
          <p:cNvSpPr/>
          <p:nvPr/>
        </p:nvSpPr>
        <p:spPr bwMode="auto">
          <a:xfrm rot="21061472">
            <a:off x="620087" y="3458681"/>
            <a:ext cx="7970808" cy="144933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5400" b="0" i="0" u="none" strike="noStrike" cap="none" normalizeH="0" baseline="0" smtClean="0">
                <a:ln>
                  <a:noFill/>
                </a:ln>
                <a:solidFill>
                  <a:schemeClr val="bg1"/>
                </a:solidFill>
                <a:effectLst/>
                <a:latin typeface="HGMaruGothicMPRO" charset="-128"/>
                <a:ea typeface="HGMaruGothicMPRO" charset="-128"/>
                <a:cs typeface="HGMaruGothicMPRO" charset="-128"/>
                <a:sym typeface="ヒラギノ角ゴ Pro W3" charset="0"/>
              </a:rPr>
              <a:t>難しそう</a:t>
            </a:r>
            <a:endParaRPr kumimoji="0" lang="ja-JP" altLang="en-US" sz="5400" b="0" i="0" u="none" strike="noStrike" cap="none" normalizeH="0" baseline="0" dirty="0">
              <a:ln>
                <a:noFill/>
              </a:ln>
              <a:solidFill>
                <a:schemeClr val="bg1"/>
              </a:solidFill>
              <a:effectLst/>
              <a:latin typeface="HGMaruGothicMPRO" charset="-128"/>
              <a:ea typeface="HGMaruGothicMPRO" charset="-128"/>
              <a:cs typeface="HGMaruGothicMPRO" charset="-128"/>
              <a:sym typeface="ヒラギノ角ゴ Pro W3" charset="0"/>
            </a:endParaRPr>
          </a:p>
        </p:txBody>
      </p:sp>
    </p:spTree>
    <p:extLst>
      <p:ext uri="{BB962C8B-B14F-4D97-AF65-F5344CB8AC3E}">
        <p14:creationId xmlns:p14="http://schemas.microsoft.com/office/powerpoint/2010/main" val="152488670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053087"/>
            <a:ext cx="9144000" cy="2674187"/>
          </a:xfrm>
        </p:spPr>
        <p:txBody>
          <a:bodyPr/>
          <a:lstStyle/>
          <a:p>
            <a:r>
              <a:rPr kumimoji="1" lang="ja-JP" altLang="en-US" dirty="0" smtClean="0"/>
              <a:t>なぜスケーリング</a:t>
            </a:r>
            <a:r>
              <a:rPr lang="ja-JP" altLang="en-US" dirty="0" smtClean="0"/>
              <a:t>の</a:t>
            </a:r>
            <a:r>
              <a:rPr lang="en-US" altLang="ja-JP" dirty="0" smtClean="0"/>
              <a:t/>
            </a:r>
            <a:br>
              <a:rPr lang="en-US" altLang="ja-JP" dirty="0" smtClean="0"/>
            </a:br>
            <a:r>
              <a:rPr lang="ja-JP" altLang="en-US" dirty="0" smtClean="0"/>
              <a:t>手法が必要か？</a:t>
            </a:r>
            <a:endParaRPr kumimoji="1" lang="ja-JP" altLang="en-US" dirty="0"/>
          </a:p>
        </p:txBody>
      </p:sp>
    </p:spTree>
    <p:extLst>
      <p:ext uri="{BB962C8B-B14F-4D97-AF65-F5344CB8AC3E}">
        <p14:creationId xmlns:p14="http://schemas.microsoft.com/office/powerpoint/2010/main" val="15277229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flipV="1">
            <a:off x="2971801" y="4960847"/>
            <a:ext cx="2971800" cy="3265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6" y="2511561"/>
            <a:ext cx="16818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３</a:t>
            </a:r>
            <a:r>
              <a:rPr kumimoji="1" lang="ja-JP" altLang="en-US" sz="6600" dirty="0" smtClean="0"/>
              <a:t>人</a:t>
            </a:r>
            <a:endParaRPr kumimoji="1" lang="ja-JP" altLang="en-US" sz="6600" dirty="0"/>
          </a:p>
        </p:txBody>
      </p:sp>
      <p:sp>
        <p:nvSpPr>
          <p:cNvPr id="6" name="フリーフォーム 5"/>
          <p:cNvSpPr/>
          <p:nvPr/>
        </p:nvSpPr>
        <p:spPr bwMode="auto">
          <a:xfrm>
            <a:off x="2671710"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700462"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912560" y="3400552"/>
            <a:ext cx="813043" cy="1107996"/>
          </a:xfrm>
          <a:prstGeom prst="rect">
            <a:avLst/>
          </a:prstGeom>
          <a:noFill/>
        </p:spPr>
        <p:txBody>
          <a:bodyPr wrap="none" rtlCol="0">
            <a:spAutoFit/>
          </a:bodyPr>
          <a:lstStyle/>
          <a:p>
            <a:r>
              <a:rPr kumimoji="1" lang="en-US" altLang="ja-JP" sz="6600" dirty="0" smtClean="0">
                <a:latin typeface="HGMaruGothicMPRO" charset="-128"/>
                <a:ea typeface="HGMaruGothicMPRO" charset="-128"/>
                <a:cs typeface="HGMaruGothicMPRO" charset="-128"/>
              </a:rPr>
              <a:t>3</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184034991"/>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9204</TotalTime>
  <Words>1512</Words>
  <Application>Microsoft Macintosh PowerPoint</Application>
  <PresentationFormat>画面に合わせる (4:3)</PresentationFormat>
  <Paragraphs>284</Paragraphs>
  <Slides>51</Slides>
  <Notes>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51</vt:i4>
      </vt:variant>
    </vt:vector>
  </HeadingPairs>
  <TitlesOfParts>
    <vt:vector size="60" baseType="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「スクラムガイド」より</vt:lpstr>
      <vt:lpstr>使われているスケール手法の割合</vt:lpstr>
      <vt:lpstr>SAFe (19%)</vt:lpstr>
      <vt:lpstr>SAFe (19%)</vt:lpstr>
      <vt:lpstr>なぜスケーリングの 手法が必要か？</vt:lpstr>
      <vt:lpstr>３人</vt:lpstr>
      <vt:lpstr>６人</vt:lpstr>
      <vt:lpstr>9人</vt:lpstr>
      <vt:lpstr>12人</vt:lpstr>
      <vt:lpstr>大人数で 開発するには 分割が必要</vt:lpstr>
      <vt:lpstr>コンウェイの法則</vt:lpstr>
      <vt:lpstr>コンウェイの法則</vt:lpstr>
      <vt:lpstr>スケール階層と手法自体の大きさ</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イベント概要</vt:lpstr>
      <vt:lpstr>Nexusスプリントプランニング</vt:lpstr>
      <vt:lpstr>Nexusスプリントプランニング１</vt:lpstr>
      <vt:lpstr>Nexusスプリントプランニング2</vt:lpstr>
      <vt:lpstr>Nexusデイリースクラム</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リファインメント</vt:lpstr>
      <vt:lpstr>Nexusの作成物</vt:lpstr>
      <vt:lpstr>プロダクトバックログ</vt:lpstr>
      <vt:lpstr>Nexusスプリントバックログ</vt:lpstr>
      <vt:lpstr>バックログとスプリントゴール</vt:lpstr>
      <vt:lpstr>統合インクリメント</vt:lpstr>
      <vt:lpstr>作成物の透明性</vt:lpstr>
      <vt:lpstr>「完成」の定義</vt:lpstr>
      <vt:lpstr>Nexusについて質問等</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533</cp:revision>
  <dcterms:created xsi:type="dcterms:W3CDTF">2015-11-22T00:30:41Z</dcterms:created>
  <dcterms:modified xsi:type="dcterms:W3CDTF">2016-01-17T00:50:04Z</dcterms:modified>
</cp:coreProperties>
</file>